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4" r:id="rId9"/>
    <p:sldId id="269" r:id="rId10"/>
    <p:sldId id="266" r:id="rId11"/>
    <p:sldId id="267" r:id="rId12"/>
    <p:sldId id="273" r:id="rId13"/>
    <p:sldId id="272" r:id="rId14"/>
    <p:sldId id="263" r:id="rId15"/>
    <p:sldId id="262" r:id="rId16"/>
    <p:sldId id="275" r:id="rId17"/>
    <p:sldId id="277" r:id="rId18"/>
    <p:sldId id="278" r:id="rId19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F1EAD-DE57-9B83-A497-723D86B56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B15D47-8D4D-83F5-BEBC-932053F987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039EA6-F59F-0B2D-3925-326B04B37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0088C2-129A-8997-241B-C3AA2E870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AEF8-7C34-49A5-97C1-A42E382C6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64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dirty="0"/>
              <a:t>`</a:t>
            </a:r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0275-2B3D-4C64-9B33-66B9987F8D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682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8D57EB-472D-6946-F9FA-466343664A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F99A8-0A6F-E7F4-80F5-4A3FBE88C6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6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2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FAD5B-80B1-823D-358B-BBBF1FE1D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3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9762-7E4B-32B5-3D14-94114794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03022-B9A1-0856-47E9-A9027FAC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95819-5AB7-6799-FC93-CAD383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A418-33BB-4CAF-BBE3-C0B0B5476994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A940-06D0-1A4A-9BC3-79A98523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AC9EA-727F-E7CC-51F4-6600422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en-US" dirty="0"/>
              <a:t> /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58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82C7-A603-3C9C-4401-7078C317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ACC79-26FF-FE6C-A955-E003E82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C9ABEF-6C7E-09E0-3102-B461295A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1ED4-E2B9-47FF-A23F-DF684FE1343C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75C36-A2D6-DF08-8DA2-4DC9F878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6EEE1-EFE1-557F-3BE2-D3A5FD56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ru-RU" dirty="0"/>
              <a:t> / 11</a:t>
            </a:r>
          </a:p>
        </p:txBody>
      </p:sp>
    </p:spTree>
    <p:extLst>
      <p:ext uri="{BB962C8B-B14F-4D97-AF65-F5344CB8AC3E}">
        <p14:creationId xmlns:p14="http://schemas.microsoft.com/office/powerpoint/2010/main" val="84271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397B3-2A1F-2FED-F254-41F70D0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EC2289-C338-44D1-2B1C-A49CAAA9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F37D05-AB2A-740C-1248-DDF8C85CD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5292B-5526-49E4-8DD5-FA3FACACF81E}" type="datetime1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D8230-7194-F685-5249-5AFE7A25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84486-D751-59B0-739D-B12E0D5E5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B25E5C-C684-4992-99DD-DF99FD03ACF3}" type="slidenum">
              <a:rPr lang="ru-RU" smtClean="0"/>
              <a:pPr/>
              <a:t>‹#›</a:t>
            </a:fld>
            <a:r>
              <a:rPr lang="en-US" dirty="0"/>
              <a:t> /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9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DE58-EE83-78D7-0B50-8C1596D9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533" y="1596544"/>
            <a:ext cx="10258927" cy="1672896"/>
          </a:xfrm>
        </p:spPr>
        <p:txBody>
          <a:bodyPr>
            <a:noAutofit/>
          </a:bodyPr>
          <a:lstStyle/>
          <a:p>
            <a:r>
              <a:rPr lang="ru-RU" sz="2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Радиолокационных ИЗОБРАЖЕНИЙ ЗА СЧЁТ ФИЛЬТРАЦИИ МУЛЬТИПЛИКАТИВНОГО ШУМА С ПОМОЩЬЮ МЕТОДОВ ГЛУБОКОГО ОБУЧЕНИЯ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F7CC-2D6D-ABC0-7DB3-9B4D57C137DC}"/>
              </a:ext>
            </a:extLst>
          </p:cNvPr>
          <p:cNvSpPr txBox="1"/>
          <p:nvPr/>
        </p:nvSpPr>
        <p:spPr>
          <a:xfrm>
            <a:off x="2203361" y="398405"/>
            <a:ext cx="7785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электроники и телекоммуникаций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46F8756-A081-0929-CB4D-17EEEA93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590"/>
              </p:ext>
            </p:extLst>
          </p:nvPr>
        </p:nvGraphicFramePr>
        <p:xfrm>
          <a:off x="2189743" y="3667414"/>
          <a:ext cx="781250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0358">
                  <a:extLst>
                    <a:ext uri="{9D8B030D-6E8A-4147-A177-3AD203B41FA5}">
                      <a16:colId xmlns:a16="http://schemas.microsoft.com/office/drawing/2014/main" val="368757904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419662106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гр. 4931101/90102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ассистент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Научный руководитель:</a:t>
                      </a: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профессор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ВШПФиКТ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д.т.н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Баташев В. В.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Павлов В. А.</a:t>
                      </a: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 С. 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0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0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Выводы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8FD84-EC54-942F-9B0C-30ED858AB37F}"/>
              </a:ext>
            </a:extLst>
          </p:cNvPr>
          <p:cNvSpPr txBox="1"/>
          <p:nvPr/>
        </p:nvSpPr>
        <p:spPr>
          <a:xfrm>
            <a:off x="585537" y="1536174"/>
            <a:ext cx="109326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алгоритмы фильтрации мультипликативного спекл-шума на базе нейронных сетей.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результаты сравнения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подхода и классического.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работы фильтров при помощи метрик для сравнения структуры изображений: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на базе искусственной нейронной сети с задачей регрессии без нормализации показывает значения метрик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0,05 и 0,022 выше, по сравнению с фильтром анизотропной диффузии.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достигаются применением нейронной сети с задачей регрессии без нормализации, составляют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0,877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0,056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GMSD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697F1-AA6D-B2A9-3212-7AB1034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10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4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0E93-3A66-FF70-9B5C-65A0B17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045019B-E481-C036-2390-DEF9889A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6B25E5C-C684-4992-99DD-DF99FD03ACF3}" type="slidenum">
              <a:rPr lang="ru-RU" smtClean="0"/>
              <a:t>11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694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76B35D3-FD26-B7D1-A7C9-0F82A038FB6D}"/>
              </a:ext>
            </a:extLst>
          </p:cNvPr>
          <p:cNvGrpSpPr/>
          <p:nvPr/>
        </p:nvGrpSpPr>
        <p:grpSpPr>
          <a:xfrm>
            <a:off x="6673419" y="1891947"/>
            <a:ext cx="4750956" cy="4315887"/>
            <a:chOff x="6235122" y="1561435"/>
            <a:chExt cx="4750956" cy="4315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A03F5-2C18-C72E-371F-3EA933C1D74E}"/>
                </a:ext>
              </a:extLst>
            </p:cNvPr>
            <p:cNvSpPr txBox="1"/>
            <p:nvPr/>
          </p:nvSpPr>
          <p:spPr>
            <a:xfrm>
              <a:off x="6235122" y="5169436"/>
              <a:ext cx="4750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9. Преобразование матрицы в вектор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столбец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Рисунок 14" descr="Изображение выглядит как снимок экрана, прямоуголь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68D887DB-40C1-AAAF-BB0E-D19F0B74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37" y="1561435"/>
              <a:ext cx="4127725" cy="3466906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B7A1E23-0860-A646-3FD9-7AEFE3E147DF}"/>
              </a:ext>
            </a:extLst>
          </p:cNvPr>
          <p:cNvGrpSpPr/>
          <p:nvPr/>
        </p:nvGrpSpPr>
        <p:grpSpPr>
          <a:xfrm>
            <a:off x="903072" y="1160390"/>
            <a:ext cx="4127724" cy="5047444"/>
            <a:chOff x="1304926" y="1185557"/>
            <a:chExt cx="4127724" cy="5047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CF7F6-AA3D-7073-7E47-65C3270F5934}"/>
                </a:ext>
              </a:extLst>
            </p:cNvPr>
            <p:cNvSpPr txBox="1"/>
            <p:nvPr/>
          </p:nvSpPr>
          <p:spPr>
            <a:xfrm>
              <a:off x="1596715" y="5525115"/>
              <a:ext cx="354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8. «Скользящее окно»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зашумлённом изображении</a:t>
              </a:r>
            </a:p>
          </p:txBody>
        </p:sp>
        <p:pic>
          <p:nvPicPr>
            <p:cNvPr id="9" name="Рисунок 8" descr="Изображение выглядит как прямоугольный, Прямоугольник, Симметрия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AC0ACBFE-722C-FF61-017F-D2540B4B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6" y="1185557"/>
              <a:ext cx="4127724" cy="4339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/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прямоугольного окна.</a:t>
                </a:r>
                <a:b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3C53F-424C-0E4B-76AA-9BE0F979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67" y="1507226"/>
                <a:ext cx="4371005" cy="769441"/>
              </a:xfrm>
              <a:prstGeom prst="rect">
                <a:avLst/>
              </a:prstGeom>
              <a:blipFill>
                <a:blip r:embed="rId4"/>
                <a:stretch>
                  <a:fillRect l="-1813" t="-5556" r="-976" b="-15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D2A1E8-8A1B-CD83-D897-422D928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2065-B449-3897-E1EB-872CA9629C49}"/>
              </a:ext>
            </a:extLst>
          </p:cNvPr>
          <p:cNvSpPr txBox="1"/>
          <p:nvPr/>
        </p:nvSpPr>
        <p:spPr>
          <a:xfrm>
            <a:off x="2487269" y="5317031"/>
            <a:ext cx="408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10. Получение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исходного изображения без шума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544EF2C-2CA4-BCF7-3BF4-3275D542C62A}"/>
              </a:ext>
            </a:extLst>
          </p:cNvPr>
          <p:cNvGrpSpPr/>
          <p:nvPr/>
        </p:nvGrpSpPr>
        <p:grpSpPr>
          <a:xfrm>
            <a:off x="1665445" y="1725054"/>
            <a:ext cx="5561545" cy="3552490"/>
            <a:chOff x="429467" y="1798161"/>
            <a:chExt cx="5561545" cy="355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123AB-AC39-FBEA-B993-FCC5D72FA7CB}"/>
                </a:ext>
              </a:extLst>
            </p:cNvPr>
            <p:cNvSpPr txBox="1"/>
            <p:nvPr/>
          </p:nvSpPr>
          <p:spPr>
            <a:xfrm>
              <a:off x="429467" y="2514548"/>
              <a:ext cx="2779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без шума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87C5E-001B-0A3A-2B81-4506DEEBE58A}"/>
                </a:ext>
              </a:extLst>
            </p:cNvPr>
            <p:cNvSpPr txBox="1"/>
            <p:nvPr/>
          </p:nvSpPr>
          <p:spPr>
            <a:xfrm>
              <a:off x="3291812" y="4195003"/>
              <a:ext cx="2699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Изображение с шумом</a:t>
              </a:r>
            </a:p>
          </p:txBody>
        </p:sp>
        <p:pic>
          <p:nvPicPr>
            <p:cNvPr id="10" name="Рисунок 9" descr="Изображение выглядит как прямоугольный, линия, Прямоугольник, окно&#10;&#10;Автоматически созданное описание">
              <a:extLst>
                <a:ext uri="{FF2B5EF4-FFF2-40B4-BE49-F238E27FC236}">
                  <a16:creationId xmlns:a16="http://schemas.microsoft.com/office/drawing/2014/main" id="{30B57355-FA7F-E6D4-4651-FAB9E6EC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9" y="1798161"/>
              <a:ext cx="5255738" cy="3552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/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истинное значение пикселя,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пиксель на зашумлённом изображении, с соответствующими координатами.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BC802-B1C3-B424-B2DA-494585B2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74" y="2480226"/>
                <a:ext cx="4725826" cy="1323439"/>
              </a:xfrm>
              <a:prstGeom prst="rect">
                <a:avLst/>
              </a:prstGeom>
              <a:blipFill>
                <a:blip r:embed="rId3"/>
                <a:stretch>
                  <a:fillRect l="-1289"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05364D-BCF3-9D59-A275-6AFE788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F21A06-454D-15F3-F4D1-166D69F1EF65}"/>
              </a:ext>
            </a:extLst>
          </p:cNvPr>
          <p:cNvGrpSpPr/>
          <p:nvPr/>
        </p:nvGrpSpPr>
        <p:grpSpPr>
          <a:xfrm>
            <a:off x="415065" y="1975090"/>
            <a:ext cx="5109267" cy="3589466"/>
            <a:chOff x="465153" y="1568247"/>
            <a:chExt cx="5109267" cy="3589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7329B8-C415-AD0C-D75B-6186D7B0D050}"/>
                </a:ext>
              </a:extLst>
            </p:cNvPr>
            <p:cNvSpPr txBox="1"/>
            <p:nvPr/>
          </p:nvSpPr>
          <p:spPr>
            <a:xfrm>
              <a:off x="1369398" y="475760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11. Срез на изображении</a:t>
              </a:r>
              <a:endParaRPr lang="ru-RU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 descr="Изображение выглядит как двигатель, черно-белый&#10;&#10;Автоматически созданное описание">
              <a:extLst>
                <a:ext uri="{FF2B5EF4-FFF2-40B4-BE49-F238E27FC236}">
                  <a16:creationId xmlns:a16="http://schemas.microsoft.com/office/drawing/2014/main" id="{06EB5AFE-F698-2A38-2B57-2D03DDB6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53" y="1568247"/>
              <a:ext cx="5109267" cy="301214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EFD992-2C1A-F7C8-A287-DDF4D98FFC8F}"/>
              </a:ext>
            </a:extLst>
          </p:cNvPr>
          <p:cNvGrpSpPr/>
          <p:nvPr/>
        </p:nvGrpSpPr>
        <p:grpSpPr>
          <a:xfrm>
            <a:off x="5524332" y="848048"/>
            <a:ext cx="6342479" cy="5522393"/>
            <a:chOff x="175767" y="832390"/>
            <a:chExt cx="6342479" cy="552239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75B1B58-F160-C9FE-669A-99546F6B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4" y="832390"/>
              <a:ext cx="4796948" cy="48145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AB13C-E8BC-68BD-B2B8-CA47FF1E8D50}"/>
                </a:ext>
              </a:extLst>
            </p:cNvPr>
            <p:cNvSpPr txBox="1"/>
            <p:nvPr/>
          </p:nvSpPr>
          <p:spPr>
            <a:xfrm>
              <a:off x="175767" y="5646897"/>
              <a:ext cx="63424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12. Р</a:t>
              </a:r>
              <a:r>
                <a: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азность между интенсивностью пикселей на срезе оригинального изображения и рассматриваемого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382F6-BD18-4227-7E1B-A9933BD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8FB1D-601D-D3E0-185E-A1F4A285DDAA}"/>
              </a:ext>
            </a:extLst>
          </p:cNvPr>
          <p:cNvSpPr txBox="1"/>
          <p:nvPr/>
        </p:nvSpPr>
        <p:spPr>
          <a:xfrm>
            <a:off x="7348756" y="2283345"/>
            <a:ext cx="4625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Разность между изображением без шума и зашумлённым после применения: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–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 с  задачей регрессии без нормализации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FC10C-362C-EE03-B832-2C92BC5EEA7C}"/>
              </a:ext>
            </a:extLst>
          </p:cNvPr>
          <p:cNvSpPr txBox="1"/>
          <p:nvPr/>
        </p:nvSpPr>
        <p:spPr>
          <a:xfrm>
            <a:off x="1966607" y="479752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340C-618F-8176-22D0-8E9714CA3027}"/>
              </a:ext>
            </a:extLst>
          </p:cNvPr>
          <p:cNvSpPr txBox="1"/>
          <p:nvPr/>
        </p:nvSpPr>
        <p:spPr>
          <a:xfrm>
            <a:off x="5433875" y="479752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</a:p>
        </p:txBody>
      </p:sp>
      <p:pic>
        <p:nvPicPr>
          <p:cNvPr id="18" name="Рисунок 17" descr="Изображение выглядит как черный, искусство, монохромн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62731E1-CC88-BA0D-996A-2EF3995A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0" y="1691146"/>
            <a:ext cx="3060000" cy="30600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ифельная доска, рукописный текст, черный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B59FFDC-D445-44D7-1183-6AF3ACDF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90" y="1691146"/>
            <a:ext cx="3060000" cy="3060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E15F5A-5581-1503-D4B9-3B1B3FBB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5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ru-RU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43493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Анизотропная диффузия</a:t>
                          </a:r>
                          <a:r>
                            <a:rPr lang="en-US" sz="2000" kern="10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=13</m:t>
                              </m:r>
                              <m: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=0,25; 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=5 [1]</m:t>
                              </m:r>
                            </m:oMath>
                          </a14:m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C867EA-D920-3548-ABCA-868FDC3A4F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45665"/>
                  </p:ext>
                </p:extLst>
              </p:nvPr>
            </p:nvGraphicFramePr>
            <p:xfrm>
              <a:off x="3008852" y="1481200"/>
              <a:ext cx="5676514" cy="3895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295650">
                      <a:extLst>
                        <a:ext uri="{9D8B030D-6E8A-4147-A177-3AD203B41FA5}">
                          <a16:colId xmlns:a16="http://schemas.microsoft.com/office/drawing/2014/main" val="1958379124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90080182"/>
                        </a:ext>
                      </a:extLst>
                    </a:gridCol>
                    <a:gridCol w="1180714">
                      <a:extLst>
                        <a:ext uri="{9D8B030D-6E8A-4147-A177-3AD203B41FA5}">
                          <a16:colId xmlns:a16="http://schemas.microsoft.com/office/drawing/2014/main" val="2212270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Название среза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5127" t="-1333" r="-99492" b="-7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928" t="-1333" r="-1031" b="-7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468036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665551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Зашумлённое изображение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259687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9000" r="-72643" b="-3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34,98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,65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4504475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с 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-1,66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234189"/>
                      </a:ext>
                    </a:extLst>
                  </a:tr>
                  <a:tr h="4024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4403171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нормализацией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987144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+mj-lt"/>
                            <a:buNone/>
                          </a:pP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 без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нормализации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-1,47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2247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SSIM</a:t>
                </a: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ru-RU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яркость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2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контрастность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структура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𝑆𝑆𝐼𝑀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итоговая оценка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99" y="990923"/>
                <a:ext cx="6933801" cy="4998741"/>
              </a:xfrm>
              <a:prstGeom prst="rect">
                <a:avLst/>
              </a:prstGeom>
              <a:blipFill>
                <a:blip r:embed="rId3"/>
                <a:stretch>
                  <a:fillRect t="-1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77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Метрики оценки качества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3663DC-F0D3-B3A6-1198-FC97B090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/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GMSD</a:t>
                </a:r>
                <a:endParaRPr lang="ru-RU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/3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d>
                      <m:dPr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𝑖𝑚𝑔</m:t>
                                </m:r>
                                <m:r>
                                  <a:rPr lang="ru-RU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ru-RU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rad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градиенты для обоих изображений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</m:t>
                    </m:r>
                    <m:d>
                      <m:d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степень градиентного сходства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𝐺𝑀𝑆𝑀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𝐺𝑀𝑆</m:t>
                        </m:r>
                        <m:d>
                          <m:d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величины подобия</a:t>
                </a:r>
              </a:p>
              <a:p>
                <a:pPr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𝐺𝑀𝑆𝐷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</m:t>
                                    </m:r>
                                    <m:d>
                                      <m:dPr>
                                        <m:ctrlP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𝐺𝑀𝑆𝑀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итоговая оценка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017CE-A445-7364-28F1-D215DA2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990923"/>
                <a:ext cx="11658600" cy="5091202"/>
              </a:xfrm>
              <a:prstGeom prst="rect">
                <a:avLst/>
              </a:prstGeom>
              <a:blipFill>
                <a:blip r:embed="rId3"/>
                <a:stretch>
                  <a:fillRect t="-1317" r="-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15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1FAC-5B46-436E-6EB1-0A6FDD886AA6}"/>
              </a:ext>
            </a:extLst>
          </p:cNvPr>
          <p:cNvSpPr txBox="1"/>
          <p:nvPr/>
        </p:nvSpPr>
        <p:spPr>
          <a:xfrm>
            <a:off x="841883" y="988483"/>
            <a:ext cx="10511917" cy="55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применение алгоритмов фильтрации мультипликативного спекл-шума на основе методов глубокого обучения для повышения качества радиолокационных изображений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архитектур нейронных сетей.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нейронных сетей на наборе данных.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качества полученных фильтров при помощи метрик.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различных подходов.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8A8AF-3A94-A305-1352-E020D12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2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4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4BC08-B74F-0CE3-02B7-717643D1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Радиолокационные изображения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39C03F-7ECE-4504-1BDD-E4EB7B0DD70F}"/>
              </a:ext>
            </a:extLst>
          </p:cNvPr>
          <p:cNvGrpSpPr/>
          <p:nvPr/>
        </p:nvGrpSpPr>
        <p:grpSpPr>
          <a:xfrm>
            <a:off x="328918" y="1222929"/>
            <a:ext cx="5586107" cy="5191900"/>
            <a:chOff x="376543" y="1222929"/>
            <a:chExt cx="5586107" cy="5191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/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 различные моменты времени зондирования.</m:t>
                        </m:r>
                      </m:oMath>
                    </m:oMathPara>
                  </a14:m>
                  <a:endPara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C386C-D7F8-583D-2FDE-DBD3AE13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325" y="2259611"/>
                  <a:ext cx="2981325" cy="1001428"/>
                </a:xfrm>
                <a:prstGeom prst="rect">
                  <a:avLst/>
                </a:prstGeom>
                <a:blipFill>
                  <a:blip r:embed="rId2"/>
                  <a:stretch>
                    <a:fillRect b="-30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A63DBB4-2F0F-A9AF-2BDB-802F702F6EA2}"/>
                </a:ext>
              </a:extLst>
            </p:cNvPr>
            <p:cNvGrpSpPr/>
            <p:nvPr/>
          </p:nvGrpSpPr>
          <p:grpSpPr>
            <a:xfrm>
              <a:off x="376543" y="1222929"/>
              <a:ext cx="5209564" cy="5191900"/>
              <a:chOff x="443218" y="950215"/>
              <a:chExt cx="5209564" cy="5191900"/>
            </a:xfrm>
          </p:grpSpPr>
          <p:pic>
            <p:nvPicPr>
              <p:cNvPr id="6" name="Рисунок 5" descr="Изображение выглядит как стрел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D509D90-8790-CC9E-F1A5-5210BB77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20" y="950215"/>
                <a:ext cx="4331673" cy="4417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2CEE-BD3D-D068-2714-5F744D54CD25}"/>
                  </a:ext>
                </a:extLst>
              </p:cNvPr>
              <p:cNvSpPr txBox="1"/>
              <p:nvPr/>
            </p:nvSpPr>
            <p:spPr>
              <a:xfrm>
                <a:off x="443218" y="5434229"/>
                <a:ext cx="5209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1. Дистанционное зондирование поверхности при помощи РСА</a:t>
                </a: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DD86740-CFE1-7325-AB25-92EF3A690288}"/>
              </a:ext>
            </a:extLst>
          </p:cNvPr>
          <p:cNvGrpSpPr/>
          <p:nvPr/>
        </p:nvGrpSpPr>
        <p:grpSpPr>
          <a:xfrm>
            <a:off x="6716187" y="1389973"/>
            <a:ext cx="4887495" cy="5055634"/>
            <a:chOff x="6819900" y="1085849"/>
            <a:chExt cx="4887495" cy="5055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CCD3-A34F-FAC4-B2EF-585B06444E72}"/>
                </a:ext>
              </a:extLst>
            </p:cNvPr>
            <p:cNvSpPr txBox="1"/>
            <p:nvPr/>
          </p:nvSpPr>
          <p:spPr>
            <a:xfrm>
              <a:off x="7316081" y="5433597"/>
              <a:ext cx="38951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2. Радиолокационное изображение</a:t>
              </a:r>
            </a:p>
          </p:txBody>
        </p:sp>
        <p:pic>
          <p:nvPicPr>
            <p:cNvPr id="4" name="Рисунок 3" descr="Изображение выглядит как карта, рисунок, черно-белый, зарисо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3E6B95-9EEF-A4C4-4B3F-EDD5BA87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0" y="1085849"/>
              <a:ext cx="4887495" cy="4266861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51D28D-2B2B-9DAC-56B0-FE27F005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3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Спекл-шум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73100C-B578-6700-592C-D32397BC2DBD}"/>
              </a:ext>
            </a:extLst>
          </p:cNvPr>
          <p:cNvGrpSpPr/>
          <p:nvPr/>
        </p:nvGrpSpPr>
        <p:grpSpPr>
          <a:xfrm>
            <a:off x="6282919" y="1250982"/>
            <a:ext cx="4780500" cy="3868337"/>
            <a:chOff x="6573300" y="2391698"/>
            <a:chExt cx="4780500" cy="3868337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02B17AF-19FE-BF89-9828-D166BDCD54B4}"/>
                </a:ext>
              </a:extLst>
            </p:cNvPr>
            <p:cNvGrpSpPr/>
            <p:nvPr/>
          </p:nvGrpSpPr>
          <p:grpSpPr>
            <a:xfrm>
              <a:off x="6573300" y="2391698"/>
              <a:ext cx="4780500" cy="3868337"/>
              <a:chOff x="910147" y="1690687"/>
              <a:chExt cx="4470312" cy="3653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EF67D-6166-950D-9EDD-1E1EFD19F79B}"/>
                  </a:ext>
                </a:extLst>
              </p:cNvPr>
              <p:cNvSpPr txBox="1"/>
              <p:nvPr/>
            </p:nvSpPr>
            <p:spPr>
              <a:xfrm>
                <a:off x="1129201" y="4966646"/>
                <a:ext cx="4251258" cy="3779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4.  Плотность распределение Рэлея</a:t>
                </a:r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320A7428-4DE3-916D-4746-F96D3FFF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147" y="1690687"/>
                <a:ext cx="4307488" cy="3316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/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/>
                    <a:t>Параметр масштаба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=0,27</m:t>
                      </m:r>
                    </m:oMath>
                  </a14:m>
                  <a:r>
                    <a:rPr lang="ru-RU" sz="2000" dirty="0"/>
                    <a:t> </a:t>
                  </a:r>
                  <a:r>
                    <a:rPr lang="en-US" sz="2000" dirty="0"/>
                    <a:t>[1]</a:t>
                  </a:r>
                  <a:endParaRPr lang="ru-RU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7B29159-5CA0-3439-B1D0-8A71B110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895724"/>
                  <a:ext cx="252532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57" t="-5172" b="-146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EB02F9-D9F1-5162-0693-4E286D206598}"/>
              </a:ext>
            </a:extLst>
          </p:cNvPr>
          <p:cNvGrpSpPr/>
          <p:nvPr/>
        </p:nvGrpSpPr>
        <p:grpSpPr>
          <a:xfrm>
            <a:off x="579800" y="1338026"/>
            <a:ext cx="4135053" cy="4252459"/>
            <a:chOff x="579800" y="1338026"/>
            <a:chExt cx="4135053" cy="4252459"/>
          </a:xfrm>
        </p:grpSpPr>
        <p:pic>
          <p:nvPicPr>
            <p:cNvPr id="10" name="Рисунок 9" descr="Изображение выглядит как карта, черно-белый, Аэрофотосъемка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D11768C1-88B1-84A5-2487-6D8079FF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0" y="1338026"/>
              <a:ext cx="3950014" cy="34594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CD75-2CEB-5768-68BD-C820C34D873D}"/>
                </a:ext>
              </a:extLst>
            </p:cNvPr>
            <p:cNvSpPr txBox="1"/>
            <p:nvPr/>
          </p:nvSpPr>
          <p:spPr>
            <a:xfrm>
              <a:off x="579800" y="4882599"/>
              <a:ext cx="4135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3. Радиолокационное изображение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6CACE-CDF4-2D99-ED87-94858141DC04}"/>
              </a:ext>
            </a:extLst>
          </p:cNvPr>
          <p:cNvSpPr txBox="1"/>
          <p:nvPr/>
        </p:nvSpPr>
        <p:spPr>
          <a:xfrm>
            <a:off x="5266514" y="5156581"/>
            <a:ext cx="6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Тузова А.А., Павлов В.А., Белов А.А. Подавление мультипликативного шума на радиолокационных изображениях. 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Известия высших учебных заведений России. Радиоэлектроника. 2021;24(4):6-18. https://doi.org/10.32603/1993-8985-2021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-24-4-6-18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2A15B-8A7D-4478-9E63-E02B509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4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6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набора данных для обучения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818C4F-09DC-4243-D394-DD24E3677DBF}"/>
              </a:ext>
            </a:extLst>
          </p:cNvPr>
          <p:cNvGrpSpPr/>
          <p:nvPr/>
        </p:nvGrpSpPr>
        <p:grpSpPr>
          <a:xfrm>
            <a:off x="1042253" y="1331583"/>
            <a:ext cx="4507843" cy="5219450"/>
            <a:chOff x="6612702" y="1484886"/>
            <a:chExt cx="4507843" cy="521945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EDD8C8A-9733-D33E-A122-CB8C7A6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109" y="1484886"/>
              <a:ext cx="4209231" cy="2160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B48506-A73F-15A5-A5FD-900570BF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110" y="3836450"/>
              <a:ext cx="4209231" cy="21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2AEA0-012C-10E7-2942-8E02E9639868}"/>
                </a:ext>
              </a:extLst>
            </p:cNvPr>
            <p:cNvSpPr txBox="1"/>
            <p:nvPr/>
          </p:nvSpPr>
          <p:spPr>
            <a:xfrm>
              <a:off x="6612702" y="5996450"/>
              <a:ext cx="4507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Рис. 5. Изображение до наложения шума (сверху) и после (снизу)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/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(1)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изображение с наложенным шумом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изображение без шума,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спекл-шум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0DC1AC-E00C-D766-4900-EC675754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5603"/>
                <a:ext cx="5937786" cy="1866793"/>
              </a:xfrm>
              <a:prstGeom prst="rect">
                <a:avLst/>
              </a:prstGeom>
              <a:blipFill>
                <a:blip r:embed="rId4"/>
                <a:stretch>
                  <a:fillRect l="-3080" t="-4560" b="-9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6F92EE-35FB-22CC-BA38-672603C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5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4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21984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Архитектура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/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6. Архитектура нейронной сети для задач: классификации (сверху), регрессии (снизу)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зашумлённые данные на входе,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предсказываемый ответ,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ширина скользящего окна.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82E5E-E40B-4912-DA62-7247E0CB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18" y="2305615"/>
                <a:ext cx="4407546" cy="2246769"/>
              </a:xfrm>
              <a:prstGeom prst="rect">
                <a:avLst/>
              </a:prstGeom>
              <a:blipFill>
                <a:blip r:embed="rId2"/>
                <a:stretch>
                  <a:fillRect l="-1521"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E4F070-424C-1EC3-D247-F72028FAA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1139239"/>
            <a:ext cx="7560000" cy="259838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DADB13E-022D-981E-B827-56ADEA2E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9" y="3952396"/>
            <a:ext cx="7560000" cy="2610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F5B8A-1776-C5D1-CFA9-CBAA7E50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6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77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580BB72-6A76-5C57-51F7-FA1DBBF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365125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Гиперпараметры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968879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СКО</m:t>
                                    </m:r>
                                  </m:sub>
                                </m:sSub>
                                <m:r>
                                  <a:rPr lang="ru-RU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4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(2)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КЭ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2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24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40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2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(3)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1EA03196-36C4-937F-C4DA-99DBD10AC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968879"/>
                  </p:ext>
                </p:extLst>
              </p:nvPr>
            </p:nvGraphicFramePr>
            <p:xfrm>
              <a:off x="588172" y="1475299"/>
              <a:ext cx="6141310" cy="263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47093">
                      <a:extLst>
                        <a:ext uri="{9D8B030D-6E8A-4147-A177-3AD203B41FA5}">
                          <a16:colId xmlns:a16="http://schemas.microsoft.com/office/drawing/2014/main" val="2433080646"/>
                        </a:ext>
                      </a:extLst>
                    </a:gridCol>
                    <a:gridCol w="3894217">
                      <a:extLst>
                        <a:ext uri="{9D8B030D-6E8A-4147-A177-3AD203B41FA5}">
                          <a16:colId xmlns:a16="http://schemas.microsoft.com/office/drawing/2014/main" val="275847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Тип задачи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Функция потерь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6682432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Регрессия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46369" r="-469" b="-10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32901"/>
                      </a:ext>
                    </a:extLst>
                  </a:tr>
                  <a:tr h="10899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Классификация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03" t="-146369" r="-469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665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0982F3-426F-9ABD-C49E-A94722281731}"/>
              </a:ext>
            </a:extLst>
          </p:cNvPr>
          <p:cNvSpPr txBox="1"/>
          <p:nvPr/>
        </p:nvSpPr>
        <p:spPr>
          <a:xfrm>
            <a:off x="6886711" y="1384297"/>
            <a:ext cx="47171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выборка: 400000 примеров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эпох: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обучения на первой эпохе: 0,1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скорости обучения в 10 раз каждые 5 эпох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/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СКО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среднеквадратичная ошибка,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КЭ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кросс-энтропия,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истинный ответ,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предсказываемый ответ,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вектор с индексом истинного класса,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en-US" sz="20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ru-RU" sz="20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предсказываемая вероятность принадлежности к классу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примеров.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DA48C-3D95-CE75-4983-785BE4E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2" y="4245642"/>
                <a:ext cx="7026029" cy="2246769"/>
              </a:xfrm>
              <a:prstGeom prst="rect">
                <a:avLst/>
              </a:prstGeom>
              <a:blipFill>
                <a:blip r:embed="rId3"/>
                <a:stretch>
                  <a:fillRect t="-1355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0AF20-14FE-3964-66F0-A091587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7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0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12FA33D-DDA7-1E12-5658-FB81E036E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32958"/>
              </p:ext>
            </p:extLst>
          </p:nvPr>
        </p:nvGraphicFramePr>
        <p:xfrm>
          <a:off x="885201" y="3070363"/>
          <a:ext cx="9984998" cy="3017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2099">
                  <a:extLst>
                    <a:ext uri="{9D8B030D-6E8A-4147-A177-3AD203B41FA5}">
                      <a16:colId xmlns:a16="http://schemas.microsoft.com/office/drawing/2014/main" val="3068054777"/>
                    </a:ext>
                  </a:extLst>
                </a:gridCol>
                <a:gridCol w="1725843">
                  <a:extLst>
                    <a:ext uri="{9D8B030D-6E8A-4147-A177-3AD203B41FA5}">
                      <a16:colId xmlns:a16="http://schemas.microsoft.com/office/drawing/2014/main" val="808476238"/>
                    </a:ext>
                  </a:extLst>
                </a:gridCol>
                <a:gridCol w="1692857">
                  <a:extLst>
                    <a:ext uri="{9D8B030D-6E8A-4147-A177-3AD203B41FA5}">
                      <a16:colId xmlns:a16="http://schemas.microsoft.com/office/drawing/2014/main" val="3073163338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424821667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838038777"/>
                    </a:ext>
                  </a:extLst>
                </a:gridCol>
                <a:gridCol w="1196810">
                  <a:extLst>
                    <a:ext uri="{9D8B030D-6E8A-4147-A177-3AD203B41FA5}">
                      <a16:colId xmlns:a16="http://schemas.microsoft.com/office/drawing/2014/main" val="3612326279"/>
                    </a:ext>
                  </a:extLst>
                </a:gridCol>
              </a:tblGrid>
              <a:tr h="150892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фильтра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окна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пикселей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скрытых слоёв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нормализации на входе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8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0,056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Регрессия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5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6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 Классификация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07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Фильтр анизотропной диффузии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71550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/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Оценки моделей проводились на 1000 оптических изображений с наложенным спекл-шумом.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 параметры фильтра анизотропной диффузии: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 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 [1]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58944-D6E9-9F1D-5E89-885D7596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1" y="1120801"/>
                <a:ext cx="7259432" cy="1631216"/>
              </a:xfrm>
              <a:prstGeom prst="rect">
                <a:avLst/>
              </a:prstGeom>
              <a:blipFill>
                <a:blip r:embed="rId3"/>
                <a:stretch>
                  <a:fillRect l="-840" t="-2247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DEB9AF-9869-B90D-2F2D-726BB705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8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459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6918C8-D358-E049-51D2-9330435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47" y="105066"/>
            <a:ext cx="10067108" cy="885857"/>
          </a:xfrm>
        </p:spPr>
        <p:txBody>
          <a:bodyPr>
            <a:normAutofit/>
          </a:bodyPr>
          <a:lstStyle/>
          <a:p>
            <a:pPr algn="ctr"/>
            <a:r>
              <a:rPr lang="ru-RU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Результаты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80A9A43-05C6-2237-3C1C-FE2E460FEDC1}"/>
              </a:ext>
            </a:extLst>
          </p:cNvPr>
          <p:cNvGrpSpPr/>
          <p:nvPr/>
        </p:nvGrpSpPr>
        <p:grpSpPr>
          <a:xfrm>
            <a:off x="542925" y="1433932"/>
            <a:ext cx="3510000" cy="2709332"/>
            <a:chOff x="542925" y="986257"/>
            <a:chExt cx="3510000" cy="2709332"/>
          </a:xfrm>
        </p:grpSpPr>
        <p:pic>
          <p:nvPicPr>
            <p:cNvPr id="6" name="Рисунок 5" descr="Изображение выглядит как карта, черно-белый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8E2014FD-FF20-9B80-E236-A1924AD2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986257"/>
              <a:ext cx="3510000" cy="23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446161-964D-7325-5385-3A3FA40565AB}"/>
                </a:ext>
              </a:extLst>
            </p:cNvPr>
            <p:cNvSpPr txBox="1"/>
            <p:nvPr/>
          </p:nvSpPr>
          <p:spPr>
            <a:xfrm>
              <a:off x="2115022" y="3326257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а)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422F89-8ACB-41C3-DB6D-CC10C3F22EFA}"/>
              </a:ext>
            </a:extLst>
          </p:cNvPr>
          <p:cNvGrpSpPr/>
          <p:nvPr/>
        </p:nvGrpSpPr>
        <p:grpSpPr>
          <a:xfrm>
            <a:off x="4375679" y="1433932"/>
            <a:ext cx="3510001" cy="2709332"/>
            <a:chOff x="4375679" y="986257"/>
            <a:chExt cx="3510001" cy="2709332"/>
          </a:xfrm>
        </p:grpSpPr>
        <p:pic>
          <p:nvPicPr>
            <p:cNvPr id="10" name="Рисунок 9" descr="Изображение выглядит как карта, черно-белый, кратер, воздуш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4C236CC-69A2-0EFB-1343-BB76963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79" y="986257"/>
              <a:ext cx="3510001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855E5-0906-8744-E53A-5638FAC89659}"/>
                </a:ext>
              </a:extLst>
            </p:cNvPr>
            <p:cNvSpPr txBox="1"/>
            <p:nvPr/>
          </p:nvSpPr>
          <p:spPr>
            <a:xfrm>
              <a:off x="5906685" y="332625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б)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B394948-C5D5-3FF2-B586-3687CA434D84}"/>
              </a:ext>
            </a:extLst>
          </p:cNvPr>
          <p:cNvGrpSpPr/>
          <p:nvPr/>
        </p:nvGrpSpPr>
        <p:grpSpPr>
          <a:xfrm>
            <a:off x="8227200" y="1412830"/>
            <a:ext cx="3509999" cy="2730434"/>
            <a:chOff x="8227200" y="965155"/>
            <a:chExt cx="3509999" cy="2730434"/>
          </a:xfrm>
        </p:grpSpPr>
        <p:pic>
          <p:nvPicPr>
            <p:cNvPr id="23" name="Рисунок 22" descr="Изображение выглядит как карта, черно-белый, воздушный, кратер&#10;&#10;Автоматически созданное описание">
              <a:extLst>
                <a:ext uri="{FF2B5EF4-FFF2-40B4-BE49-F238E27FC236}">
                  <a16:creationId xmlns:a16="http://schemas.microsoft.com/office/drawing/2014/main" id="{79223EB6-9B5F-0424-019F-3E409966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00" y="965155"/>
              <a:ext cx="3509999" cy="234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AB63E-BBB5-5FF3-6DA2-9213BB4F444A}"/>
                </a:ext>
              </a:extLst>
            </p:cNvPr>
            <p:cNvSpPr txBox="1"/>
            <p:nvPr/>
          </p:nvSpPr>
          <p:spPr>
            <a:xfrm>
              <a:off x="9799296" y="3326257"/>
              <a:ext cx="515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9FF74E-224D-30EC-C045-62B7331878EA}"/>
              </a:ext>
            </a:extLst>
          </p:cNvPr>
          <p:cNvSpPr txBox="1"/>
          <p:nvPr/>
        </p:nvSpPr>
        <p:spPr>
          <a:xfrm>
            <a:off x="1589490" y="4397305"/>
            <a:ext cx="9391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а – Радиолокационное изображение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 – применение фильтра анизотропной диффузии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– применение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фильтра: регрессия без нормализации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F37C9E-0111-A340-0CF7-E5197B7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5E5C-C684-4992-99DD-DF99FD03ACF3}" type="slidenum">
              <a:rPr lang="ru-RU" smtClean="0"/>
              <a:t>9</a:t>
            </a:fld>
            <a:r>
              <a:rPr lang="en-US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404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917</Words>
  <Application>Microsoft Office PowerPoint</Application>
  <PresentationFormat>Широкоэкранный</PresentationFormat>
  <Paragraphs>205</Paragraphs>
  <Slides>18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Тема Office</vt:lpstr>
      <vt:lpstr>ПОВЫШЕНИЕ КАЧЕСТВА Радиолокационных ИЗОБРАЖЕНИЙ ЗА СЧЁТ ФИЛЬТРАЦИИ МУЛЬТИПЛИКАТИВНОГО ШУМА С ПОМОЩЬЮ МЕТОДОВ ГЛУБОКОГО ОБУЧЕНИЯ</vt:lpstr>
      <vt:lpstr>Цель и задачи</vt:lpstr>
      <vt:lpstr>Радиолокационные изображения</vt:lpstr>
      <vt:lpstr>Спекл-шум</vt:lpstr>
      <vt:lpstr>Создание набора данных для обучения</vt:lpstr>
      <vt:lpstr>Архитектура нейронной сети</vt:lpstr>
      <vt:lpstr>Гиперпараметры нейронной сети</vt:lpstr>
      <vt:lpstr>Результаты</vt:lpstr>
      <vt:lpstr>Результаты</vt:lpstr>
      <vt:lpstr>Выводы</vt:lpstr>
      <vt:lpstr>Спасибо за внимание!</vt:lpstr>
      <vt:lpstr>Создание набора данных для обучения</vt:lpstr>
      <vt:lpstr>Создание набора данных для обучения</vt:lpstr>
      <vt:lpstr>Результаты</vt:lpstr>
      <vt:lpstr>Результаты</vt:lpstr>
      <vt:lpstr>Результаты</vt:lpstr>
      <vt:lpstr>Метрики оценки качества</vt:lpstr>
      <vt:lpstr>Метрики оценки качества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КАЧЕСТВА РАДИОЛОКАЦИОННХ ИЗОБРАЖЕНИЙ ЗА СЧЁТ ФИЛЬТРАЦИИ МУЛЬТИПЛИКАТИВНОГО ШУМА С ПОМОЩЬЮ МЕТОДОВ ГЛУБОКОГО ОБУЧЕНИЯ</dc:title>
  <dc:creator>Вадим Баташев</dc:creator>
  <cp:lastModifiedBy>Вадим Баташев</cp:lastModifiedBy>
  <cp:revision>136</cp:revision>
  <cp:lastPrinted>2023-06-05T08:59:27Z</cp:lastPrinted>
  <dcterms:created xsi:type="dcterms:W3CDTF">2023-05-31T07:00:52Z</dcterms:created>
  <dcterms:modified xsi:type="dcterms:W3CDTF">2023-06-19T14:03:12Z</dcterms:modified>
</cp:coreProperties>
</file>